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12.svg" ContentType="image/svg"/>
  <Override PartName="/ppt/media/image8.svg" ContentType="image/svg"/>
  <Override PartName="/ppt/media/image11.png" ContentType="image/png"/>
  <Override PartName="/ppt/media/image22.svg" ContentType="image/svg"/>
  <Override PartName="/ppt/media/image7.png" ContentType="image/png"/>
  <Override PartName="/ppt/media/image27.svg" ContentType="image/svg"/>
  <Override PartName="/ppt/media/image13.png" ContentType="image/png"/>
  <Override PartName="/ppt/media/image4.png" ContentType="image/png"/>
  <Override PartName="/ppt/media/image10.svg" ContentType="image/svg"/>
  <Override PartName="/ppt/media/image9.png" ContentType="image/png"/>
  <Override PartName="/ppt/media/image18.png" ContentType="image/png"/>
  <Override PartName="/ppt/media/image6.svg" ContentType="image/svg"/>
  <Override PartName="/ppt/media/image3.png" ContentType="image/png"/>
  <Override PartName="/ppt/media/image24.png" ContentType="image/png"/>
  <Override PartName="/ppt/media/image23.png" ContentType="image/png"/>
  <Override PartName="/ppt/media/image21.png" ContentType="image/png"/>
  <Override PartName="/ppt/media/image2.svg" ContentType="image/svg"/>
  <Override PartName="/ppt/media/image26.png" ContentType="image/png"/>
  <Override PartName="/ppt/media/image20.jpeg" ContentType="image/jpeg"/>
  <Override PartName="/ppt/media/image16.svg" ContentType="image/svg"/>
  <Override PartName="/ppt/media/image17.png" ContentType="image/png"/>
  <Override PartName="/ppt/media/image14.svg" ContentType="image/svg"/>
  <Override PartName="/ppt/media/image15.png" ContentType="image/png"/>
  <Override PartName="/ppt/media/image19.svg" ContentType="image/svg"/>
  <Override PartName="/ppt/media/image1.png" ContentType="image/png"/>
  <Override PartName="/ppt/media/image5.png" ContentType="image/png"/>
  <Override PartName="/ppt/media/image25.svg" ContentType="image/svg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100080"/>
            <a:ext cx="4295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CH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CH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DCD8FB-2C82-4A90-9B8D-59EA3B6A374D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100080"/>
            <a:ext cx="4295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CH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CH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AD3425AA-3E18-4359-ABD8-8D9DA30E8773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100080"/>
            <a:ext cx="4295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CH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de-CH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9A7A5D-C1E0-4494-80D5-4C55EA8D104B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100080"/>
            <a:ext cx="4295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CH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de-CH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1CD825-DFC1-41F8-8ED0-93F44765EB45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"/>
          <p:cNvSpPr/>
          <p:nvPr/>
        </p:nvSpPr>
        <p:spPr>
          <a:xfrm>
            <a:off x="-72000" y="-228600"/>
            <a:ext cx="10286280" cy="805680"/>
          </a:xfrm>
          <a:prstGeom prst="rect">
            <a:avLst/>
          </a:prstGeom>
          <a:solidFill>
            <a:srgbClr val="0064a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ffffff"/>
              </a:solidFill>
              <a:uFillTx/>
              <a:latin typeface="Times New Roman"/>
              <a:ea typeface="DejaVu Sans"/>
            </a:endParaRPr>
          </a:p>
        </p:txBody>
      </p:sp>
      <p:sp>
        <p:nvSpPr>
          <p:cNvPr id="1" name=""/>
          <p:cNvSpPr/>
          <p:nvPr/>
        </p:nvSpPr>
        <p:spPr>
          <a:xfrm>
            <a:off x="-108000" y="5221800"/>
            <a:ext cx="10286280" cy="721080"/>
          </a:xfrm>
          <a:prstGeom prst="rect">
            <a:avLst/>
          </a:prstGeom>
          <a:solidFill>
            <a:srgbClr val="0064a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ffffff"/>
              </a:solidFill>
              <a:uFillTx/>
              <a:latin typeface="Times New Roman"/>
              <a:ea typeface="DejaVu Sans"/>
            </a:endParaRPr>
          </a:p>
        </p:txBody>
      </p:sp>
      <p:pic>
        <p:nvPicPr>
          <p:cNvPr id="2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284400" y="5293800"/>
            <a:ext cx="284400" cy="29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100080"/>
            <a:ext cx="42958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" name="PlaceHolder 3"/>
          <p:cNvSpPr>
            <a:spLocks noGrp="1"/>
          </p:cNvSpPr>
          <p:nvPr>
            <p:ph type="ftr" idx="1"/>
          </p:nvPr>
        </p:nvSpPr>
        <p:spPr>
          <a:xfrm>
            <a:off x="5257800" y="292680"/>
            <a:ext cx="430776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de-CH" sz="1200" strike="noStrike" u="none">
                <a:solidFill>
                  <a:srgbClr val="ffffff"/>
                </a:solidFill>
                <a:uFillTx/>
                <a:latin typeface="DejaVu Sans Ligh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200" strike="noStrike" u="none">
                <a:solidFill>
                  <a:srgbClr val="ffffff"/>
                </a:solidFill>
                <a:uFillTx/>
                <a:latin typeface="DejaVu Sans Light"/>
              </a:rPr>
              <a:t>&lt;footer&gt;</a:t>
            </a:r>
            <a:endParaRPr b="0" lang="de-CH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6" name="PlaceHolder 4"/>
          <p:cNvSpPr>
            <a:spLocks noGrp="1"/>
          </p:cNvSpPr>
          <p:nvPr>
            <p:ph type="sldNum" idx="2"/>
          </p:nvPr>
        </p:nvSpPr>
        <p:spPr>
          <a:xfrm>
            <a:off x="492120" y="5257800"/>
            <a:ext cx="2347560" cy="2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000" strike="noStrike" u="none">
                <a:solidFill>
                  <a:srgbClr val="ffffff"/>
                </a:solidFill>
                <a:uFillTx/>
                <a:latin typeface="DejaVu Sans Light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FBF5639A-7745-47D3-BF09-1B43E689CCB6}" type="slidenum">
              <a:rPr b="0" lang="de-CH" sz="1000" strike="noStrike" u="none">
                <a:solidFill>
                  <a:srgbClr val="ffffff"/>
                </a:solidFill>
                <a:uFillTx/>
                <a:latin typeface="DejaVu Sans Light"/>
              </a:rPr>
              <a:t>&lt;number&gt;</a:t>
            </a:fld>
            <a:endParaRPr b="0" lang="de-CH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"/>
          <p:cNvSpPr/>
          <p:nvPr/>
        </p:nvSpPr>
        <p:spPr>
          <a:xfrm>
            <a:off x="-72000" y="-228600"/>
            <a:ext cx="10286280" cy="805680"/>
          </a:xfrm>
          <a:prstGeom prst="rect">
            <a:avLst/>
          </a:prstGeom>
          <a:solidFill>
            <a:srgbClr val="0064a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ffffff"/>
              </a:solidFill>
              <a:uFillTx/>
              <a:latin typeface="Times New Roman"/>
              <a:ea typeface="DejaVu Sans"/>
            </a:endParaRPr>
          </a:p>
        </p:txBody>
      </p:sp>
      <p:sp>
        <p:nvSpPr>
          <p:cNvPr id="10" name=""/>
          <p:cNvSpPr/>
          <p:nvPr/>
        </p:nvSpPr>
        <p:spPr>
          <a:xfrm>
            <a:off x="-108000" y="5221800"/>
            <a:ext cx="10286280" cy="721080"/>
          </a:xfrm>
          <a:prstGeom prst="rect">
            <a:avLst/>
          </a:prstGeom>
          <a:solidFill>
            <a:srgbClr val="0064a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ffffff"/>
              </a:solidFill>
              <a:uFillTx/>
              <a:latin typeface="Times New Roman"/>
              <a:ea typeface="DejaVu Sans"/>
            </a:endParaRPr>
          </a:p>
        </p:txBody>
      </p:sp>
      <p:pic>
        <p:nvPicPr>
          <p:cNvPr id="11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284400" y="5293800"/>
            <a:ext cx="284400" cy="29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100080"/>
            <a:ext cx="42958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ftr" idx="3"/>
          </p:nvPr>
        </p:nvSpPr>
        <p:spPr>
          <a:xfrm>
            <a:off x="5257800" y="292680"/>
            <a:ext cx="430776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de-CH" sz="1200" strike="noStrike" u="none">
                <a:solidFill>
                  <a:srgbClr val="ffffff"/>
                </a:solidFill>
                <a:uFillTx/>
                <a:latin typeface="DejaVu Sans Ligh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200" strike="noStrike" u="none">
                <a:solidFill>
                  <a:srgbClr val="ffffff"/>
                </a:solidFill>
                <a:uFillTx/>
                <a:latin typeface="DejaVu Sans Light"/>
              </a:rPr>
              <a:t>&lt;footer&gt;</a:t>
            </a:r>
            <a:endParaRPr b="0" lang="de-CH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sldNum" idx="4"/>
          </p:nvPr>
        </p:nvSpPr>
        <p:spPr>
          <a:xfrm>
            <a:off x="492120" y="5257800"/>
            <a:ext cx="2347560" cy="2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000" strike="noStrike" u="none">
                <a:solidFill>
                  <a:srgbClr val="ffffff"/>
                </a:solidFill>
                <a:uFillTx/>
                <a:latin typeface="DejaVu Sans Light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872070AB-58CE-48D9-AED7-B917AA0215BC}" type="slidenum">
              <a:rPr b="0" lang="de-CH" sz="1000" strike="noStrike" u="none">
                <a:solidFill>
                  <a:srgbClr val="ffffff"/>
                </a:solidFill>
                <a:uFillTx/>
                <a:latin typeface="DejaVu Sans Light"/>
              </a:rPr>
              <a:t>&lt;number&gt;</a:t>
            </a:fld>
            <a:endParaRPr b="0" lang="de-CH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/>
          <p:nvPr/>
        </p:nvSpPr>
        <p:spPr>
          <a:xfrm>
            <a:off x="-72000" y="-228600"/>
            <a:ext cx="10286280" cy="805680"/>
          </a:xfrm>
          <a:prstGeom prst="rect">
            <a:avLst/>
          </a:prstGeom>
          <a:solidFill>
            <a:srgbClr val="0064a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ffffff"/>
              </a:solidFill>
              <a:uFillTx/>
              <a:latin typeface="Times New Roman"/>
              <a:ea typeface="DejaVu Sans"/>
            </a:endParaRPr>
          </a:p>
        </p:txBody>
      </p:sp>
      <p:sp>
        <p:nvSpPr>
          <p:cNvPr id="19" name=""/>
          <p:cNvSpPr/>
          <p:nvPr/>
        </p:nvSpPr>
        <p:spPr>
          <a:xfrm>
            <a:off x="-108000" y="5221800"/>
            <a:ext cx="10286280" cy="721080"/>
          </a:xfrm>
          <a:prstGeom prst="rect">
            <a:avLst/>
          </a:prstGeom>
          <a:solidFill>
            <a:srgbClr val="0064a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ctr">
            <a:noAutofit/>
          </a:bodyPr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ffffff"/>
              </a:solidFill>
              <a:uFillTx/>
              <a:latin typeface="Times New Roman"/>
              <a:ea typeface="DejaVu Sans"/>
            </a:endParaRPr>
          </a:p>
        </p:txBody>
      </p:sp>
      <p:pic>
        <p:nvPicPr>
          <p:cNvPr id="20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284400" y="5293800"/>
            <a:ext cx="284400" cy="297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100080"/>
            <a:ext cx="4295880" cy="624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de-CH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text format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ftr" idx="5"/>
          </p:nvPr>
        </p:nvSpPr>
        <p:spPr>
          <a:xfrm>
            <a:off x="5257800" y="292680"/>
            <a:ext cx="4307760" cy="22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1" lang="de-CH" sz="1200" strike="noStrike" u="none">
                <a:solidFill>
                  <a:srgbClr val="ffffff"/>
                </a:solidFill>
                <a:uFillTx/>
                <a:latin typeface="DejaVu Sans Light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200" strike="noStrike" u="none">
                <a:solidFill>
                  <a:srgbClr val="ffffff"/>
                </a:solidFill>
                <a:uFillTx/>
                <a:latin typeface="DejaVu Sans Light"/>
              </a:rPr>
              <a:t>&lt;footer&gt;</a:t>
            </a:r>
            <a:endParaRPr b="0" lang="de-CH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sldNum" idx="6"/>
          </p:nvPr>
        </p:nvSpPr>
        <p:spPr>
          <a:xfrm>
            <a:off x="492120" y="5257800"/>
            <a:ext cx="2347560" cy="297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lnSpc>
                <a:spcPct val="100000"/>
              </a:lnSpc>
              <a:buNone/>
              <a:tabLst>
                <a:tab algn="l" pos="0"/>
              </a:tabLst>
              <a:defRPr b="0" lang="de-CH" sz="1000" strike="noStrike" u="none">
                <a:solidFill>
                  <a:srgbClr val="ffffff"/>
                </a:solidFill>
                <a:uFillTx/>
                <a:latin typeface="DejaVu Sans Light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fld id="{90A00F70-58A6-46C0-8B21-29591A2CBB81}" type="slidenum">
              <a:rPr b="0" lang="de-CH" sz="1000" strike="noStrike" u="none">
                <a:solidFill>
                  <a:srgbClr val="ffffff"/>
                </a:solidFill>
                <a:uFillTx/>
                <a:latin typeface="DejaVu Sans Light"/>
              </a:rPr>
              <a:t>&lt;number&gt;</a:t>
            </a:fld>
            <a:endParaRPr b="0" lang="de-CH" sz="10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de-CH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CH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de-CH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CH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de-CH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de-CH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de-CH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CH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de-CH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4"/>
    <p:sldLayoutId id="2147483654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svg"/><Relationship Id="rId3" Type="http://schemas.openxmlformats.org/officeDocument/2006/relationships/image" Target="../media/image11.png"/><Relationship Id="rId4" Type="http://schemas.openxmlformats.org/officeDocument/2006/relationships/image" Target="../media/image12.svg"/><Relationship Id="rId5" Type="http://schemas.openxmlformats.org/officeDocument/2006/relationships/image" Target="../media/image13.png"/><Relationship Id="rId6" Type="http://schemas.openxmlformats.org/officeDocument/2006/relationships/image" Target="../media/image14.svg"/><Relationship Id="rId7" Type="http://schemas.openxmlformats.org/officeDocument/2006/relationships/image" Target="../media/image15.png"/><Relationship Id="rId8" Type="http://schemas.openxmlformats.org/officeDocument/2006/relationships/image" Target="../media/image16.svg"/><Relationship Id="rId9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svg"/><Relationship Id="rId4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image" Target="../media/image22.svg"/><Relationship Id="rId4" Type="http://schemas.openxmlformats.org/officeDocument/2006/relationships/image" Target="../media/image23.png"/><Relationship Id="rId5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svg"/><Relationship Id="rId3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svg"/><Relationship Id="rId3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svg"/><Relationship Id="rId3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svg"/><Relationship Id="rId3" Type="http://schemas.openxmlformats.org/officeDocument/2006/relationships/hyperlink" Target="https://github.com/marbetschar/arc-prize-2024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5.svg"/><Relationship Id="rId6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svg"/><Relationship Id="rId3" Type="http://schemas.openxmlformats.org/officeDocument/2006/relationships/hyperlink" Target="https://www.harvardonline.harvard.edu/course/fundamentals-neuroscience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svg"/><Relationship Id="rId6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svg"/><Relationship Id="rId3" Type="http://schemas.openxmlformats.org/officeDocument/2006/relationships/image" Target="../media/image21.png"/><Relationship Id="rId4" Type="http://schemas.openxmlformats.org/officeDocument/2006/relationships/image" Target="../media/image22.svg"/><Relationship Id="rId5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svg"/><Relationship Id="rId3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sv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svg"/><Relationship Id="rId3" Type="http://schemas.openxmlformats.org/officeDocument/2006/relationships/image" Target="../media/image9.png"/><Relationship Id="rId4" Type="http://schemas.openxmlformats.org/officeDocument/2006/relationships/image" Target="../media/image10.svg"/><Relationship Id="rId5" Type="http://schemas.openxmlformats.org/officeDocument/2006/relationships/image" Target="../media/image11.png"/><Relationship Id="rId6" Type="http://schemas.openxmlformats.org/officeDocument/2006/relationships/image" Target="../media/image12.svg"/><Relationship Id="rId7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svg"/><Relationship Id="rId3" Type="http://schemas.openxmlformats.org/officeDocument/2006/relationships/image" Target="../media/image11.png"/><Relationship Id="rId4" Type="http://schemas.openxmlformats.org/officeDocument/2006/relationships/image" Target="../media/image12.svg"/><Relationship Id="rId5" Type="http://schemas.openxmlformats.org/officeDocument/2006/relationships/image" Target="../media/image13.png"/><Relationship Id="rId6" Type="http://schemas.openxmlformats.org/officeDocument/2006/relationships/image" Target="../media/image14.svg"/><Relationship Id="rId7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/>
          <p:nvPr/>
        </p:nvSpPr>
        <p:spPr>
          <a:xfrm>
            <a:off x="696600" y="1907640"/>
            <a:ext cx="8686080" cy="185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MSE in Data Science at CAI of ZHAW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CH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CH" sz="32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Machine Perception and Cognition Group</a:t>
            </a:r>
            <a:endParaRPr b="0" lang="de-CH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CH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Application of Marco Betschart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"/>
          <p:cNvSpPr/>
          <p:nvPr/>
        </p:nvSpPr>
        <p:spPr>
          <a:xfrm>
            <a:off x="402480" y="5361480"/>
            <a:ext cx="2742480" cy="23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0" lang="de-CH" sz="1000" strike="noStrike" u="none">
                <a:solidFill>
                  <a:srgbClr val="ffffff"/>
                </a:solidFill>
                <a:uFillTx/>
                <a:latin typeface="DejaVu Sans Light"/>
                <a:ea typeface="DejaVu Sans"/>
              </a:rPr>
              <a:t>29th of April 2025</a:t>
            </a:r>
            <a:endParaRPr b="0" lang="de-CH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932440" y="970200"/>
            <a:ext cx="4118400" cy="566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9520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Precious Metal Industry Platform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ubTitle"/>
          </p:nvPr>
        </p:nvSpPr>
        <p:spPr>
          <a:xfrm>
            <a:off x="504000" y="2057400"/>
            <a:ext cx="5210280" cy="2488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i="1" lang="de-CH" sz="2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"Connecting and digitalizing the precious metal industry"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Distributed platform with standardized taxonomy</a:t>
            </a:r>
            <a:br>
              <a:rPr sz="1800"/>
            </a:b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for precious metal industry data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329520" y="1991160"/>
            <a:ext cx="685080" cy="83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171560" y="1991160"/>
            <a:ext cx="694080" cy="83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" descr=""/>
          <p:cNvPicPr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>
          <a:xfrm>
            <a:off x="7985160" y="1991160"/>
            <a:ext cx="785520" cy="83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aXedras AG, 2022 - Today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E86215D-D6F2-409B-8EC1-0ACD407F52C9}" type="slidenum">
              <a:t>10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6086160" y="-1047600"/>
            <a:ext cx="3756960" cy="6728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9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934600" y="-1011600"/>
            <a:ext cx="4114080" cy="8402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"/>
          <p:cNvSpPr/>
          <p:nvPr/>
        </p:nvSpPr>
        <p:spPr>
          <a:xfrm>
            <a:off x="499680" y="1371600"/>
            <a:ext cx="5210280" cy="3174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Recognize Values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Brand, Format, Metal, Fineness, Serial Number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Supervised Learning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5000 images with their labels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Challenges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Hardware, Connectivity, Exotic Bullions,</a:t>
            </a:r>
            <a:br>
              <a:rPr sz="1800"/>
            </a:b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Cost Efficiency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1120" y="29556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Bullion Scanning App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2E3A58C-A47D-449E-9D02-9C6D078464CC}" type="slidenum">
              <a:t>11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9520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Motivation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504000" y="1019160"/>
            <a:ext cx="3838680" cy="38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400" strike="noStrike" u="none">
                <a:solidFill>
                  <a:srgbClr val="666666"/>
                </a:solidFill>
                <a:uFillTx/>
                <a:latin typeface="Arial"/>
              </a:rPr>
              <a:t>Industry</a:t>
            </a:r>
            <a:endParaRPr b="0" lang="de-CH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</a:rPr>
              <a:t>AI Competence Center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</a:rPr>
              <a:t>aXedras AG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5486400" y="1037160"/>
            <a:ext cx="3885480" cy="38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0" lang="de-CH" sz="14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Research</a:t>
            </a:r>
            <a:endParaRPr b="0" lang="de-CH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  <a:ea typeface="DejaVu Sans"/>
              </a:rPr>
              <a:t>Next-Level AI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CAI at ZHAW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"/>
          <p:cNvSpPr/>
          <p:nvPr/>
        </p:nvSpPr>
        <p:spPr>
          <a:xfrm>
            <a:off x="4415400" y="1058400"/>
            <a:ext cx="913680" cy="3320280"/>
          </a:xfrm>
          <a:prstGeom prst="upArrow">
            <a:avLst>
              <a:gd name="adj1" fmla="val 50000"/>
              <a:gd name="adj2" fmla="val 90797"/>
            </a:avLst>
          </a:prstGeom>
          <a:solidFill>
            <a:srgbClr val="dddddd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Today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93294EC-DC50-4CD2-8DA4-EF65B0D207D5}" type="slidenum">
              <a:t>12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1480" y="29592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Complex Problem Solving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tretch/>
        </p:blipFill>
        <p:spPr>
          <a:xfrm>
            <a:off x="393840" y="1503000"/>
            <a:ext cx="9206640" cy="1599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8" name="" descr="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9261000" y="5293800"/>
            <a:ext cx="310320" cy="30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9" name=""/>
          <p:cNvSpPr/>
          <p:nvPr/>
        </p:nvSpPr>
        <p:spPr>
          <a:xfrm>
            <a:off x="387360" y="2971800"/>
            <a:ext cx="9213120" cy="191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de-CH" sz="22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Engineered with core knowledge priors in mind</a:t>
            </a:r>
            <a:endParaRPr b="0" lang="de-CH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de-CH" sz="2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de-CH" sz="22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Model must be capable to solve novel challenges (secret evaluation set)</a:t>
            </a:r>
            <a:endParaRPr b="0" lang="de-CH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4"/>
          <a:stretch/>
        </p:blipFill>
        <p:spPr>
          <a:xfrm>
            <a:off x="8084520" y="1546920"/>
            <a:ext cx="1522800" cy="1522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1" name=""/>
          <p:cNvSpPr/>
          <p:nvPr/>
        </p:nvSpPr>
        <p:spPr>
          <a:xfrm>
            <a:off x="1756800" y="2215800"/>
            <a:ext cx="351720" cy="186120"/>
          </a:xfrm>
          <a:prstGeom prst="rightArrow">
            <a:avLst>
              <a:gd name="adj1" fmla="val 50000"/>
              <a:gd name="adj2" fmla="val 47158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82" name=""/>
          <p:cNvSpPr/>
          <p:nvPr/>
        </p:nvSpPr>
        <p:spPr>
          <a:xfrm>
            <a:off x="4857480" y="2217600"/>
            <a:ext cx="351720" cy="186120"/>
          </a:xfrm>
          <a:prstGeom prst="rightArrow">
            <a:avLst>
              <a:gd name="adj1" fmla="val 50000"/>
              <a:gd name="adj2" fmla="val 47158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83" name=""/>
          <p:cNvSpPr/>
          <p:nvPr/>
        </p:nvSpPr>
        <p:spPr>
          <a:xfrm>
            <a:off x="7931880" y="2224440"/>
            <a:ext cx="351720" cy="186120"/>
          </a:xfrm>
          <a:prstGeom prst="rightArrow">
            <a:avLst>
              <a:gd name="adj1" fmla="val 50000"/>
              <a:gd name="adj2" fmla="val 47158"/>
            </a:avLst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Exploring the Challenge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00BE9F-94CA-4FB7-B2CA-C14ECED82634}" type="slidenum">
              <a:t>13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1480" y="29592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Complex Problem Solving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261000" y="5293800"/>
            <a:ext cx="310320" cy="30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6" name=""/>
          <p:cNvSpPr/>
          <p:nvPr/>
        </p:nvSpPr>
        <p:spPr>
          <a:xfrm>
            <a:off x="499680" y="1055160"/>
            <a:ext cx="4300200" cy="38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Method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Regression, SVM, Search + DSL, CNNs, Transformers, ….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Tools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Tensor Flow, PyTorch, Numpy, ...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7" name=""/>
          <p:cNvSpPr/>
          <p:nvPr/>
        </p:nvSpPr>
        <p:spPr>
          <a:xfrm>
            <a:off x="5486400" y="1124280"/>
            <a:ext cx="4300200" cy="36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Existing Solutions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What did work? What didn’t?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Constraints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Resources, Runtime, Network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Divide and Conquer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EB38A8-324F-43F7-9A4F-1097ADCC90E8}" type="slidenum">
              <a:t>14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1480" y="29592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Complex Problem Solving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261000" y="5293800"/>
            <a:ext cx="310320" cy="30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"/>
          <p:cNvSpPr/>
          <p:nvPr/>
        </p:nvSpPr>
        <p:spPr>
          <a:xfrm>
            <a:off x="499680" y="1055160"/>
            <a:ext cx="4300200" cy="38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Method </a:t>
            </a:r>
            <a:r>
              <a:rPr b="1" lang="de-CH" sz="2400" strike="noStrike" u="none">
                <a:solidFill>
                  <a:srgbClr val="bf0041"/>
                </a:solidFill>
                <a:uFillTx/>
                <a:latin typeface="Arial"/>
                <a:ea typeface="Source Han Sans CN"/>
              </a:rPr>
              <a:t>→ Biggest Unknown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                                                                                        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sngStrike" u="none">
                <a:solidFill>
                  <a:srgbClr val="999999"/>
                </a:solidFill>
                <a:uFillTx/>
                <a:latin typeface="Arial"/>
                <a:ea typeface="Source Han Sans CN"/>
              </a:rPr>
              <a:t>Tools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sngStrike" u="none">
                <a:solidFill>
                  <a:srgbClr val="999999"/>
                </a:solidFill>
                <a:uFillTx/>
                <a:latin typeface="Arial"/>
                <a:ea typeface="Source Han Sans CN"/>
              </a:rPr>
              <a:t>Tensor Flow, PyTorch, Numpy, ...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1" name=""/>
          <p:cNvSpPr/>
          <p:nvPr/>
        </p:nvSpPr>
        <p:spPr>
          <a:xfrm>
            <a:off x="5486400" y="1124280"/>
            <a:ext cx="4300200" cy="367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999999"/>
                </a:solidFill>
                <a:uFillTx/>
                <a:latin typeface="Arial"/>
                <a:ea typeface="DejaVu Sans"/>
              </a:rPr>
              <a:t>Existing Solutions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999999"/>
                </a:solidFill>
                <a:uFillTx/>
                <a:latin typeface="Arial"/>
                <a:ea typeface="DejaVu Sans"/>
              </a:rPr>
              <a:t>CNN seems to be promising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sngStrike" u="none">
                <a:solidFill>
                  <a:srgbClr val="999999"/>
                </a:solidFill>
                <a:uFillTx/>
                <a:latin typeface="Arial"/>
                <a:ea typeface="DejaVu Sans"/>
              </a:rPr>
              <a:t>Constraints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sngStrike" u="none">
                <a:solidFill>
                  <a:srgbClr val="999999"/>
                </a:solidFill>
                <a:uFillTx/>
                <a:latin typeface="Arial"/>
                <a:ea typeface="DejaVu Sans"/>
              </a:rPr>
              <a:t>Resources, Runtime, Network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Divide and Conquer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AE38BF7-30F3-4335-BBBA-66FE039D3B69}" type="slidenum">
              <a:t>15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1480" y="29592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Complex Problem Solving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261000" y="5293800"/>
            <a:ext cx="310320" cy="30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"/>
          <p:cNvSpPr/>
          <p:nvPr/>
        </p:nvSpPr>
        <p:spPr>
          <a:xfrm>
            <a:off x="495360" y="846360"/>
            <a:ext cx="6590520" cy="424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Neural-guided Program Search, 2021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A Path Towards Autonomous ML, 2022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Principles of Parsimony, 2022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Attention Is All You Need, 2023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KAN: Kolmogorov-Arnold Networks, 2024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1-bit LLMs, 2024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1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...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"/>
          <p:cNvSpPr/>
          <p:nvPr/>
        </p:nvSpPr>
        <p:spPr>
          <a:xfrm>
            <a:off x="7315200" y="836640"/>
            <a:ext cx="2467080" cy="367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Alpha Signal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Data Machina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The Batch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Research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3BDEF32-6AB7-4021-8318-9D011FE0FCBD}" type="slidenum">
              <a:t>16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1480" y="29592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Complex Problem Solving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261000" y="5293800"/>
            <a:ext cx="310320" cy="30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495360" y="1055160"/>
            <a:ext cx="9105120" cy="38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Establish Test Baseline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Using a simple LinearModel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Build Environment for Experiments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We want to run different experiments quickly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9" name="" descr="">
            <a:hlinkClick r:id="rId3"/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7135200" y="1828800"/>
            <a:ext cx="2099520" cy="2056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Proof of Concept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72A6473-D162-42EE-8FAA-A1B823E5BA5B}" type="slidenum">
              <a:t>17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1480" y="29592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Complex Problem Solving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261000" y="5293800"/>
            <a:ext cx="310320" cy="30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"/>
          <p:cNvSpPr/>
          <p:nvPr/>
        </p:nvSpPr>
        <p:spPr>
          <a:xfrm>
            <a:off x="490680" y="1055160"/>
            <a:ext cx="9105120" cy="38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Neuroscience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DejaVu Sans"/>
              </a:rPr>
              <a:t>Nature solved the problem already!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3" name="" descr="">
            <a:hlinkClick r:id="rId3"/>
          </p:cNvPr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6928200" y="1828800"/>
            <a:ext cx="2215080" cy="2215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Exploring the Problem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D7B2BC-D125-499E-BF99-51A46113EC8E}" type="slidenum">
              <a:t>18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1480" y="29592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ARC Challenge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847440" y="1427760"/>
            <a:ext cx="1245960" cy="1198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6" name=""/>
          <p:cNvSpPr/>
          <p:nvPr/>
        </p:nvSpPr>
        <p:spPr>
          <a:xfrm>
            <a:off x="6106320" y="973800"/>
            <a:ext cx="1370880" cy="13708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de-CH" sz="1600" strike="noStrike" u="none">
                <a:solidFill>
                  <a:srgbClr val="000000"/>
                </a:solidFill>
                <a:uFillTx/>
                <a:latin typeface="Bitstream Vera Sans Mono"/>
                <a:ea typeface="Source Han Sans CN"/>
              </a:rPr>
              <a:t>Research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7" name=""/>
          <p:cNvSpPr/>
          <p:nvPr/>
        </p:nvSpPr>
        <p:spPr>
          <a:xfrm>
            <a:off x="776520" y="3144600"/>
            <a:ext cx="1370880" cy="13708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de-CH" sz="1600" strike="noStrike" u="none">
                <a:solidFill>
                  <a:srgbClr val="000000"/>
                </a:solidFill>
                <a:uFillTx/>
                <a:latin typeface="Bitstream Vera Sans Mono"/>
                <a:ea typeface="DejaVu Sans"/>
              </a:rPr>
              <a:t>Explore the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CH" sz="1600" strike="noStrike" u="none">
                <a:solidFill>
                  <a:srgbClr val="000000"/>
                </a:solidFill>
                <a:uFillTx/>
                <a:latin typeface="Bitstream Vera Sans Mono"/>
                <a:ea typeface="DejaVu Sans"/>
              </a:rPr>
              <a:t>Problem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8" name=""/>
          <p:cNvSpPr/>
          <p:nvPr/>
        </p:nvSpPr>
        <p:spPr>
          <a:xfrm>
            <a:off x="3627720" y="3031200"/>
            <a:ext cx="1370880" cy="13708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de-CH" sz="1600" strike="noStrike" u="none">
                <a:solidFill>
                  <a:srgbClr val="000000"/>
                </a:solidFill>
                <a:uFillTx/>
                <a:latin typeface="Bitstream Vera Sans Mono"/>
                <a:ea typeface="Source Han Sans CN"/>
              </a:rPr>
              <a:t>Proof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CH" sz="1600" strike="noStrike" u="none">
                <a:solidFill>
                  <a:srgbClr val="000000"/>
                </a:solidFill>
                <a:uFillTx/>
                <a:latin typeface="Bitstream Vera Sans Mono"/>
                <a:ea typeface="Source Han Sans CN"/>
              </a:rPr>
              <a:t>of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CH" sz="1600" strike="noStrike" u="none">
                <a:solidFill>
                  <a:srgbClr val="000000"/>
                </a:solidFill>
                <a:uFillTx/>
                <a:latin typeface="Bitstream Vera Sans Mono"/>
                <a:ea typeface="Source Han Sans CN"/>
              </a:rPr>
              <a:t>Concept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09" name=""/>
          <p:cNvCxnSpPr>
            <a:stCxn id="105" idx="2"/>
            <a:endCxn id="107" idx="0"/>
          </p:cNvCxnSpPr>
          <p:nvPr/>
        </p:nvCxnSpPr>
        <p:spPr>
          <a:xfrm flipH="1">
            <a:off x="1461960" y="2625840"/>
            <a:ext cx="8640" cy="519120"/>
          </a:xfrm>
          <a:prstGeom prst="straightConnector1">
            <a:avLst/>
          </a:prstGeom>
          <a:ln w="0">
            <a:solidFill>
              <a:srgbClr val="000000"/>
            </a:solidFill>
            <a:tailEnd len="med" type="triangle" w="med"/>
          </a:ln>
        </p:spPr>
      </p:cxnSp>
      <p:cxnSp>
        <p:nvCxnSpPr>
          <p:cNvPr id="110" name=""/>
          <p:cNvCxnSpPr>
            <a:stCxn id="107" idx="3"/>
            <a:endCxn id="111" idx="1"/>
          </p:cNvCxnSpPr>
          <p:nvPr/>
        </p:nvCxnSpPr>
        <p:spPr>
          <a:xfrm flipV="1">
            <a:off x="2147400" y="1659240"/>
            <a:ext cx="1012680" cy="2171160"/>
          </a:xfrm>
          <a:prstGeom prst="bentConnector3">
            <a:avLst>
              <a:gd name="adj1" fmla="val 50000"/>
            </a:avLst>
          </a:prstGeom>
          <a:ln w="0">
            <a:solidFill>
              <a:srgbClr val="000000"/>
            </a:solidFill>
            <a:tailEnd len="med" type="triangle" w="med"/>
          </a:ln>
        </p:spPr>
      </p:cxnSp>
      <p:cxnSp>
        <p:nvCxnSpPr>
          <p:cNvPr id="112" name=""/>
          <p:cNvCxnSpPr>
            <a:stCxn id="106" idx="3"/>
            <a:endCxn id="108" idx="1"/>
          </p:cNvCxnSpPr>
          <p:nvPr/>
        </p:nvCxnSpPr>
        <p:spPr>
          <a:xfrm rot="5400000">
            <a:off x="4523400" y="763200"/>
            <a:ext cx="2057760" cy="3849840"/>
          </a:xfrm>
          <a:prstGeom prst="bentConnector5">
            <a:avLst>
              <a:gd name="adj1" fmla="val 0"/>
              <a:gd name="adj2" fmla="val 0"/>
              <a:gd name="adj3" fmla="val 50008"/>
            </a:avLst>
          </a:prstGeom>
          <a:ln w="0">
            <a:solidFill>
              <a:srgbClr val="000000"/>
            </a:solidFill>
            <a:tailEnd len="med" type="triangle" w="med"/>
          </a:ln>
        </p:spPr>
      </p:cxnSp>
      <p:cxnSp>
        <p:nvCxnSpPr>
          <p:cNvPr id="113" name=""/>
          <p:cNvCxnSpPr>
            <a:stCxn id="114" idx="2"/>
            <a:endCxn id="107" idx="2"/>
          </p:cNvCxnSpPr>
          <p:nvPr/>
        </p:nvCxnSpPr>
        <p:spPr>
          <a:xfrm rot="5400000">
            <a:off x="4167000" y="1696680"/>
            <a:ext cx="113760" cy="5524560"/>
          </a:xfrm>
          <a:prstGeom prst="bentConnector3">
            <a:avLst>
              <a:gd name="adj1" fmla="val 100000"/>
            </a:avLst>
          </a:prstGeom>
          <a:ln w="0">
            <a:solidFill>
              <a:srgbClr val="000000"/>
            </a:solidFill>
            <a:tailEnd len="med" type="triangle" w="med"/>
          </a:ln>
        </p:spPr>
      </p:cxnSp>
      <p:sp>
        <p:nvSpPr>
          <p:cNvPr id="114" name=""/>
          <p:cNvSpPr/>
          <p:nvPr/>
        </p:nvSpPr>
        <p:spPr>
          <a:xfrm>
            <a:off x="6300720" y="3031200"/>
            <a:ext cx="1370880" cy="13708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de-CH" sz="1500" strike="noStrike" u="none">
                <a:solidFill>
                  <a:srgbClr val="000000"/>
                </a:solidFill>
                <a:uFillTx/>
                <a:latin typeface="Bitstream Vera Sans Mono"/>
                <a:ea typeface="Source Han Sans CN"/>
              </a:rPr>
              <a:t>Implement</a:t>
            </a:r>
            <a:endParaRPr b="0" lang="de-CH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CH" sz="1500" strike="noStrike" u="none">
                <a:solidFill>
                  <a:srgbClr val="000000"/>
                </a:solidFill>
                <a:uFillTx/>
                <a:latin typeface="Bitstream Vera Sans Mono"/>
                <a:ea typeface="Source Han Sans CN"/>
              </a:rPr>
              <a:t>Full</a:t>
            </a:r>
            <a:endParaRPr b="0" lang="de-CH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de-CH" sz="1500" strike="noStrike" u="none">
                <a:solidFill>
                  <a:srgbClr val="000000"/>
                </a:solidFill>
                <a:uFillTx/>
                <a:latin typeface="Bitstream Vera Sans Mono"/>
                <a:ea typeface="Source Han Sans CN"/>
              </a:rPr>
              <a:t>Solution</a:t>
            </a:r>
            <a:endParaRPr b="0" lang="de-CH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15" name=""/>
          <p:cNvCxnSpPr>
            <a:stCxn id="108" idx="3"/>
            <a:endCxn id="114" idx="1"/>
          </p:cNvCxnSpPr>
          <p:nvPr/>
        </p:nvCxnSpPr>
        <p:spPr>
          <a:xfrm>
            <a:off x="4998600" y="3716640"/>
            <a:ext cx="1302480" cy="360"/>
          </a:xfrm>
          <a:prstGeom prst="bentConnector2">
            <a:avLst/>
          </a:prstGeom>
          <a:ln w="0">
            <a:solidFill>
              <a:srgbClr val="000000"/>
            </a:solidFill>
            <a:tailEnd len="med" type="triangle" w="med"/>
          </a:ln>
        </p:spPr>
      </p:cxnSp>
      <p:cxnSp>
        <p:nvCxnSpPr>
          <p:cNvPr id="116" name=""/>
          <p:cNvCxnSpPr>
            <a:stCxn id="114" idx="3"/>
            <a:endCxn id="117" idx="2"/>
          </p:cNvCxnSpPr>
          <p:nvPr/>
        </p:nvCxnSpPr>
        <p:spPr>
          <a:xfrm flipV="1">
            <a:off x="7671600" y="3715920"/>
            <a:ext cx="764280" cy="1080"/>
          </a:xfrm>
          <a:prstGeom prst="bentConnector3">
            <a:avLst>
              <a:gd name="adj1" fmla="val 50000"/>
            </a:avLst>
          </a:prstGeom>
          <a:ln w="0">
            <a:solidFill>
              <a:srgbClr val="000000"/>
            </a:solidFill>
            <a:tailEnd len="med" type="triangle" w="med"/>
          </a:ln>
        </p:spPr>
      </p:cxnSp>
      <p:cxnSp>
        <p:nvCxnSpPr>
          <p:cNvPr id="118" name=""/>
          <p:cNvCxnSpPr>
            <a:stCxn id="108" idx="2"/>
            <a:endCxn id="107" idx="2"/>
          </p:cNvCxnSpPr>
          <p:nvPr/>
        </p:nvCxnSpPr>
        <p:spPr>
          <a:xfrm rot="5400000">
            <a:off x="2830680" y="3033000"/>
            <a:ext cx="113760" cy="2851560"/>
          </a:xfrm>
          <a:prstGeom prst="bentConnector3">
            <a:avLst>
              <a:gd name="adj1" fmla="val 100000"/>
            </a:avLst>
          </a:prstGeom>
          <a:ln w="0">
            <a:solidFill>
              <a:srgbClr val="000000"/>
            </a:solidFill>
            <a:tailEnd len="med" type="triangle" w="med"/>
          </a:ln>
        </p:spPr>
      </p:cxnSp>
      <p:sp>
        <p:nvSpPr>
          <p:cNvPr id="117" name=""/>
          <p:cNvSpPr/>
          <p:nvPr/>
        </p:nvSpPr>
        <p:spPr>
          <a:xfrm>
            <a:off x="8435520" y="3282120"/>
            <a:ext cx="867240" cy="867240"/>
          </a:xfrm>
          <a:prstGeom prst="ellipse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89640" rIns="89640" tIns="44640" bIns="44640" anchor="ctr">
            <a:noAutofit/>
          </a:bodyPr>
          <a:p>
            <a:pPr algn="ctr">
              <a:lnSpc>
                <a:spcPct val="100000"/>
              </a:lnSpc>
            </a:pPr>
            <a:r>
              <a:rPr b="1" lang="de-CH" sz="1500" strike="noStrike" u="none">
                <a:solidFill>
                  <a:srgbClr val="ffffff"/>
                </a:solidFill>
                <a:uFillTx/>
                <a:latin typeface="Bitstream Vera Sans Mono"/>
                <a:ea typeface="DejaVu Sans"/>
              </a:rPr>
              <a:t>End</a:t>
            </a:r>
            <a:endParaRPr b="0" lang="de-CH" sz="15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"/>
          <p:cNvSpPr/>
          <p:nvPr/>
        </p:nvSpPr>
        <p:spPr>
          <a:xfrm>
            <a:off x="3159720" y="973800"/>
            <a:ext cx="1370880" cy="13708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de-CH" sz="1600" strike="noStrike" u="none">
                <a:solidFill>
                  <a:srgbClr val="000000"/>
                </a:solidFill>
                <a:uFillTx/>
                <a:latin typeface="Bitstream Vera Sans Mono"/>
                <a:ea typeface="DejaVu Sans"/>
              </a:rPr>
              <a:t>Divide and Conquer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119" name=""/>
          <p:cNvCxnSpPr>
            <a:stCxn id="111" idx="3"/>
            <a:endCxn id="106" idx="1"/>
          </p:cNvCxnSpPr>
          <p:nvPr/>
        </p:nvCxnSpPr>
        <p:spPr>
          <a:xfrm>
            <a:off x="4530600" y="1659240"/>
            <a:ext cx="1576080" cy="360"/>
          </a:xfrm>
          <a:prstGeom prst="bentConnector2">
            <a:avLst/>
          </a:prstGeom>
          <a:ln w="0">
            <a:solidFill>
              <a:srgbClr val="000000"/>
            </a:solidFill>
            <a:tailEnd len="med" type="triangle" w="med"/>
          </a:ln>
        </p:spPr>
      </p:cxnSp>
      <p:pic>
        <p:nvPicPr>
          <p:cNvPr id="12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9261000" y="5293800"/>
            <a:ext cx="310320" cy="30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github.com/marbetschar/arc-prize-2024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5AA3FA8-DDE9-47C8-A006-CAEDE3ECEFC5}" type="slidenum">
              <a:t>19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98080"/>
            <a:ext cx="907092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About Me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504000" y="721800"/>
            <a:ext cx="9070920" cy="3849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</a:rPr>
              <a:t>36 years old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</a:rPr>
              <a:t>Software Developer since 2004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</a:rPr>
              <a:t>Climbing is a hobby of mine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</a:rPr>
              <a:t>Live in Zurich, grown up in Schlatt (TG)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" name=""/>
          <p:cNvSpPr/>
          <p:nvPr/>
        </p:nvSpPr>
        <p:spPr>
          <a:xfrm>
            <a:off x="6629400" y="1371600"/>
            <a:ext cx="2715840" cy="2742480"/>
          </a:xfrm>
          <a:custGeom>
            <a:avLst/>
            <a:gdLst>
              <a:gd name="textAreaLeft" fmla="*/ 0 w 2715840"/>
              <a:gd name="textAreaRight" fmla="*/ 2716560 w 2715840"/>
              <a:gd name="textAreaTop" fmla="*/ 0 h 2742480"/>
              <a:gd name="textAreaBottom" fmla="*/ 2743200 h 2742480"/>
            </a:gdLst>
            <a:ahLst/>
            <a:rect l="textAreaLeft" t="textAreaTop" r="textAreaRight" b="textAreaBottom"/>
            <a:pathLst>
              <a:path w="7546" h="7620">
                <a:moveTo>
                  <a:pt x="629" y="168"/>
                </a:moveTo>
                <a:cubicBezTo>
                  <a:pt x="820" y="58"/>
                  <a:pt x="1037" y="0"/>
                  <a:pt x="1258" y="0"/>
                </a:cubicBezTo>
                <a:lnTo>
                  <a:pt x="6288" y="0"/>
                </a:lnTo>
                <a:cubicBezTo>
                  <a:pt x="6509" y="0"/>
                  <a:pt x="6726" y="58"/>
                  <a:pt x="6917" y="168"/>
                </a:cubicBezTo>
                <a:cubicBezTo>
                  <a:pt x="7108" y="279"/>
                  <a:pt x="7267" y="438"/>
                  <a:pt x="7377" y="629"/>
                </a:cubicBezTo>
                <a:cubicBezTo>
                  <a:pt x="7488" y="820"/>
                  <a:pt x="7546" y="1037"/>
                  <a:pt x="7546" y="1258"/>
                </a:cubicBezTo>
                <a:lnTo>
                  <a:pt x="7546" y="6362"/>
                </a:lnTo>
                <a:cubicBezTo>
                  <a:pt x="7546" y="6583"/>
                  <a:pt x="7488" y="6800"/>
                  <a:pt x="7377" y="6991"/>
                </a:cubicBezTo>
                <a:cubicBezTo>
                  <a:pt x="7267" y="7182"/>
                  <a:pt x="7108" y="7341"/>
                  <a:pt x="6917" y="7451"/>
                </a:cubicBezTo>
                <a:cubicBezTo>
                  <a:pt x="6726" y="7562"/>
                  <a:pt x="6509" y="7620"/>
                  <a:pt x="6288" y="7620"/>
                </a:cubicBezTo>
                <a:lnTo>
                  <a:pt x="1258" y="7620"/>
                </a:lnTo>
                <a:cubicBezTo>
                  <a:pt x="1037" y="7620"/>
                  <a:pt x="820" y="7562"/>
                  <a:pt x="629" y="7451"/>
                </a:cubicBezTo>
                <a:cubicBezTo>
                  <a:pt x="438" y="7341"/>
                  <a:pt x="279" y="7182"/>
                  <a:pt x="168" y="6991"/>
                </a:cubicBezTo>
                <a:cubicBezTo>
                  <a:pt x="58" y="6800"/>
                  <a:pt x="0" y="6583"/>
                  <a:pt x="0" y="6362"/>
                </a:cubicBezTo>
                <a:lnTo>
                  <a:pt x="0" y="1258"/>
                </a:lnTo>
                <a:cubicBezTo>
                  <a:pt x="0" y="1037"/>
                  <a:pt x="58" y="820"/>
                  <a:pt x="168" y="629"/>
                </a:cubicBezTo>
                <a:cubicBezTo>
                  <a:pt x="279" y="438"/>
                  <a:pt x="438" y="279"/>
                  <a:pt x="629" y="168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marco.betschart.name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CA9272-0365-4026-B920-484378E84F0C}" type="slidenum">
              <a:t>2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01480" y="29592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Thank You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9261000" y="5293800"/>
            <a:ext cx="310320" cy="300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"/>
          <p:cNvSpPr/>
          <p:nvPr/>
        </p:nvSpPr>
        <p:spPr>
          <a:xfrm>
            <a:off x="490680" y="1055160"/>
            <a:ext cx="9105120" cy="3830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DejaVu Sans"/>
              </a:rPr>
              <a:t>Questions?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marco.betschart.name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83FEBE-3862-4E6C-97C4-2C12DBC9432D}" type="slidenum">
              <a:t>20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98080"/>
            <a:ext cx="907092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About Me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" name=""/>
          <p:cNvSpPr/>
          <p:nvPr/>
        </p:nvSpPr>
        <p:spPr>
          <a:xfrm>
            <a:off x="6629400" y="1371600"/>
            <a:ext cx="2715840" cy="2742480"/>
          </a:xfrm>
          <a:custGeom>
            <a:avLst/>
            <a:gdLst>
              <a:gd name="textAreaLeft" fmla="*/ 0 w 2715840"/>
              <a:gd name="textAreaRight" fmla="*/ 2716560 w 2715840"/>
              <a:gd name="textAreaTop" fmla="*/ 0 h 2742480"/>
              <a:gd name="textAreaBottom" fmla="*/ 2743200 h 2742480"/>
            </a:gdLst>
            <a:ahLst/>
            <a:rect l="textAreaLeft" t="textAreaTop" r="textAreaRight" b="textAreaBottom"/>
            <a:pathLst>
              <a:path w="7546" h="7620">
                <a:moveTo>
                  <a:pt x="629" y="168"/>
                </a:moveTo>
                <a:cubicBezTo>
                  <a:pt x="820" y="58"/>
                  <a:pt x="1037" y="0"/>
                  <a:pt x="1258" y="0"/>
                </a:cubicBezTo>
                <a:lnTo>
                  <a:pt x="6288" y="0"/>
                </a:lnTo>
                <a:cubicBezTo>
                  <a:pt x="6509" y="0"/>
                  <a:pt x="6726" y="58"/>
                  <a:pt x="6917" y="168"/>
                </a:cubicBezTo>
                <a:cubicBezTo>
                  <a:pt x="7108" y="279"/>
                  <a:pt x="7267" y="438"/>
                  <a:pt x="7377" y="629"/>
                </a:cubicBezTo>
                <a:cubicBezTo>
                  <a:pt x="7488" y="820"/>
                  <a:pt x="7546" y="1037"/>
                  <a:pt x="7546" y="1258"/>
                </a:cubicBezTo>
                <a:lnTo>
                  <a:pt x="7546" y="6362"/>
                </a:lnTo>
                <a:cubicBezTo>
                  <a:pt x="7546" y="6583"/>
                  <a:pt x="7488" y="6800"/>
                  <a:pt x="7377" y="6991"/>
                </a:cubicBezTo>
                <a:cubicBezTo>
                  <a:pt x="7267" y="7182"/>
                  <a:pt x="7108" y="7341"/>
                  <a:pt x="6917" y="7451"/>
                </a:cubicBezTo>
                <a:cubicBezTo>
                  <a:pt x="6726" y="7562"/>
                  <a:pt x="6509" y="7620"/>
                  <a:pt x="6288" y="7620"/>
                </a:cubicBezTo>
                <a:lnTo>
                  <a:pt x="1258" y="7620"/>
                </a:lnTo>
                <a:cubicBezTo>
                  <a:pt x="1037" y="7620"/>
                  <a:pt x="820" y="7562"/>
                  <a:pt x="629" y="7451"/>
                </a:cubicBezTo>
                <a:cubicBezTo>
                  <a:pt x="438" y="7341"/>
                  <a:pt x="279" y="7182"/>
                  <a:pt x="168" y="6991"/>
                </a:cubicBezTo>
                <a:cubicBezTo>
                  <a:pt x="58" y="6800"/>
                  <a:pt x="0" y="6583"/>
                  <a:pt x="0" y="6362"/>
                </a:cubicBezTo>
                <a:lnTo>
                  <a:pt x="0" y="1258"/>
                </a:lnTo>
                <a:cubicBezTo>
                  <a:pt x="0" y="1037"/>
                  <a:pt x="58" y="820"/>
                  <a:pt x="168" y="629"/>
                </a:cubicBezTo>
                <a:cubicBezTo>
                  <a:pt x="279" y="438"/>
                  <a:pt x="438" y="279"/>
                  <a:pt x="629" y="168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>
              <a:lnSpc>
                <a:spcPct val="100000"/>
              </a:lnSpc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  <a:ea typeface="DejaVu Sans"/>
            </a:endParaRPr>
          </a:p>
        </p:txBody>
      </p:sp>
      <p:sp>
        <p:nvSpPr>
          <p:cNvPr id="36" name=""/>
          <p:cNvSpPr/>
          <p:nvPr/>
        </p:nvSpPr>
        <p:spPr>
          <a:xfrm>
            <a:off x="499680" y="722160"/>
            <a:ext cx="9070920" cy="384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  <a:ea typeface="DejaVu Sans"/>
              </a:rPr>
              <a:t>36 years old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  <a:ea typeface="DejaVu Sans"/>
              </a:rPr>
              <a:t>Software Developer since 2004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  <a:ea typeface="DejaVu Sans"/>
              </a:rPr>
              <a:t>Climbing is a hobby of mine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  <a:ea typeface="DejaVu Sans"/>
              </a:rPr>
              <a:t>Live in Zurich, grown up in Schlatt (TG)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marco.betschart.name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0304BC0-008E-43BC-8B6F-7140ABB8FB14}" type="slidenum">
              <a:t>3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"/>
          <p:cNvGrpSpPr/>
          <p:nvPr/>
        </p:nvGrpSpPr>
        <p:grpSpPr>
          <a:xfrm>
            <a:off x="1371960" y="-228240"/>
            <a:ext cx="7312680" cy="7360920"/>
            <a:chOff x="1371960" y="-228240"/>
            <a:chExt cx="7312680" cy="7360920"/>
          </a:xfrm>
        </p:grpSpPr>
        <p:pic>
          <p:nvPicPr>
            <p:cNvPr id="38" name="" descr=""/>
            <p:cNvPicPr/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/>
          </p:blipFill>
          <p:spPr>
            <a:xfrm>
              <a:off x="1371960" y="-228240"/>
              <a:ext cx="7312680" cy="73609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9" name=""/>
            <p:cNvSpPr/>
            <p:nvPr/>
          </p:nvSpPr>
          <p:spPr>
            <a:xfrm>
              <a:off x="2314080" y="729000"/>
              <a:ext cx="5417640" cy="40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Floppy Disk configured as A: drive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Done processing startup files C:\FDCONFIG.SYS and C:\FDAUTO.BAT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Type HELP to get support on commands and navigation.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Welcome to the MS-DOS operation system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C:\&gt;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EF7CC0-F43C-443E-A56F-5AFB4278B00B}" type="slidenum">
              <a:t>4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"/>
          <p:cNvGrpSpPr/>
          <p:nvPr/>
        </p:nvGrpSpPr>
        <p:grpSpPr>
          <a:xfrm>
            <a:off x="1371960" y="-228240"/>
            <a:ext cx="7312680" cy="7360920"/>
            <a:chOff x="1371960" y="-228240"/>
            <a:chExt cx="7312680" cy="7360920"/>
          </a:xfrm>
        </p:grpSpPr>
        <p:pic>
          <p:nvPicPr>
            <p:cNvPr id="41" name="" descr=""/>
            <p:cNvPicPr/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/>
          </p:blipFill>
          <p:spPr>
            <a:xfrm>
              <a:off x="1371960" y="-228240"/>
              <a:ext cx="7312680" cy="73609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2" name=""/>
            <p:cNvSpPr/>
            <p:nvPr/>
          </p:nvSpPr>
          <p:spPr>
            <a:xfrm>
              <a:off x="2314080" y="729000"/>
              <a:ext cx="5417640" cy="40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Floppy Disk configured as A: drive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Done processing startup files C:\FDCONFIG.SYS and C:\FDAUTO.BAT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Type HELP to get support on commands and navigation.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Welcome to the MS-DOS operation system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C:\&gt;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43" name=""/>
          <p:cNvSpPr/>
          <p:nvPr/>
        </p:nvSpPr>
        <p:spPr>
          <a:xfrm>
            <a:off x="2308320" y="1665360"/>
            <a:ext cx="519192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     </a:t>
            </a: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asjdf</a:t>
            </a:r>
            <a:endParaRPr b="0" lang="de-CH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asjdf: Command not found</a:t>
            </a:r>
            <a:endParaRPr b="0" lang="de-CH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C:\&gt; </a:t>
            </a:r>
            <a:endParaRPr b="0" lang="de-CH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03B66E-30F1-421A-A4A7-7DD9DB3A1BE6}" type="slidenum">
              <a:t>5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"/>
          <p:cNvGrpSpPr/>
          <p:nvPr/>
        </p:nvGrpSpPr>
        <p:grpSpPr>
          <a:xfrm>
            <a:off x="1371960" y="-228240"/>
            <a:ext cx="7312680" cy="7360920"/>
            <a:chOff x="1371960" y="-228240"/>
            <a:chExt cx="7312680" cy="7360920"/>
          </a:xfrm>
        </p:grpSpPr>
        <p:pic>
          <p:nvPicPr>
            <p:cNvPr id="45" name="" descr=""/>
            <p:cNvPicPr/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/>
          </p:blipFill>
          <p:spPr>
            <a:xfrm>
              <a:off x="1371960" y="-228240"/>
              <a:ext cx="7312680" cy="73609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46" name=""/>
            <p:cNvSpPr/>
            <p:nvPr/>
          </p:nvSpPr>
          <p:spPr>
            <a:xfrm>
              <a:off x="2314080" y="729000"/>
              <a:ext cx="5417640" cy="4069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Floppy Disk configured as A: drive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Done processing startup files C:\FDCONFIG.SYS and C:\FDAUTO.BAT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Type HELP to get support on commands and navigation.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Welcome to the MS-DOS operation system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de-CH" sz="1050" strike="noStrike" u="none">
                  <a:solidFill>
                    <a:srgbClr val="81d41a"/>
                  </a:solidFill>
                  <a:uFillTx/>
                  <a:latin typeface="Nimbus Mono PS"/>
                  <a:ea typeface="DejaVu Sans"/>
                </a:rPr>
                <a:t>C:\&gt;</a:t>
              </a:r>
              <a:endParaRPr b="0" lang="de-CH" sz="105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47" name=""/>
          <p:cNvSpPr/>
          <p:nvPr/>
        </p:nvSpPr>
        <p:spPr>
          <a:xfrm>
            <a:off x="2308320" y="1665360"/>
            <a:ext cx="5191920" cy="68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     </a:t>
            </a: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asjdf</a:t>
            </a:r>
            <a:endParaRPr b="0" lang="de-CH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asjdf: Command not found</a:t>
            </a:r>
            <a:endParaRPr b="0" lang="de-CH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C:\&gt; </a:t>
            </a:r>
            <a:endParaRPr b="0" lang="de-CH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8" name=""/>
          <p:cNvSpPr/>
          <p:nvPr/>
        </p:nvSpPr>
        <p:spPr>
          <a:xfrm>
            <a:off x="2299680" y="1981080"/>
            <a:ext cx="5243760" cy="619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     </a:t>
            </a: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start-apprenticeship.bat</a:t>
            </a:r>
            <a:endParaRPr b="0" lang="de-CH" sz="105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CH" sz="1050" strike="noStrike" u="none">
                <a:solidFill>
                  <a:srgbClr val="81d41a"/>
                </a:solidFill>
                <a:uFillTx/>
                <a:latin typeface="Nimbus Mono PS"/>
                <a:ea typeface="DejaVu Sans"/>
              </a:rPr>
              <a:t>Starting with Web Development in 2004...</a:t>
            </a:r>
            <a:endParaRPr b="0" lang="de-CH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79CD77-6911-40E9-A154-A92BC99BAC89}" type="slidenum">
              <a:t>6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9520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Software Developer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504000" y="1055160"/>
            <a:ext cx="9070920" cy="38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</a:rPr>
              <a:t>Programming Languages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</a:rPr>
              <a:t>Java, Kotlin, Swift, Python, PHP, JavaScript+HTML+CSS, ...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</a:rPr>
              <a:t>Platforms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</a:rPr>
              <a:t>Spring Boot, Docker, WordPress, Android, iOS, ...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212529"/>
                </a:solidFill>
                <a:uFillTx/>
                <a:latin typeface="Arial"/>
              </a:rPr>
              <a:t>Infrastructure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800" strike="noStrike" u="none">
                <a:solidFill>
                  <a:srgbClr val="666666"/>
                </a:solidFill>
                <a:uFillTx/>
                <a:latin typeface="Arial"/>
              </a:rPr>
              <a:t>Services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</a:rPr>
              <a:t>Web, Mail, DNS, Databases, …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800" strike="noStrike" u="none">
                <a:solidFill>
                  <a:srgbClr val="666666"/>
                </a:solidFill>
                <a:uFillTx/>
                <a:latin typeface="Arial"/>
              </a:rPr>
              <a:t>Operating Systems</a:t>
            </a: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</a:rPr>
              <a:t>Linux, Windows Server, macOS, iOS, Android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6400800" y="1937520"/>
            <a:ext cx="2643120" cy="2405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2004 - Today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C5295CC-09B1-4E7C-82F9-12D02C28B621}" type="slidenum">
              <a:t>7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9520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Software Developer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504000" y="1055160"/>
            <a:ext cx="9070920" cy="3830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</a:rPr>
              <a:t>Programming Languages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</a:rPr>
              <a:t>Java, Kotlin, Swift, Python, PHP, JavaScript+HTML+CSS, ...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</a:rPr>
              <a:t>Platforms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</a:rPr>
              <a:t>Spring Boot, Docker, WordPress, Android, iOS, ...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</a:rPr>
              <a:t>Infrastructure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800" strike="noStrike" u="none">
                <a:solidFill>
                  <a:srgbClr val="666666"/>
                </a:solidFill>
                <a:uFillTx/>
                <a:latin typeface="Arial"/>
              </a:rPr>
              <a:t>Services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</a:rPr>
              <a:t>Web, Mail, DNS, Databases, …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800" strike="noStrike" u="none">
                <a:solidFill>
                  <a:srgbClr val="666666"/>
                </a:solidFill>
                <a:uFillTx/>
                <a:latin typeface="Arial"/>
              </a:rPr>
              <a:t>Operating Systems</a:t>
            </a: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</a:rPr>
              <a:t> 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</a:rPr>
              <a:t>Linux, Windows Server, macOS, iOS, Android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6400800" y="1937520"/>
            <a:ext cx="2643120" cy="2405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5932440" y="970200"/>
            <a:ext cx="4118400" cy="566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6329880" y="1991880"/>
            <a:ext cx="685080" cy="83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2004 - Today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AC7BC16-72CF-404A-B4FE-413FD3D3C5BA}" type="slidenum">
              <a:t>8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/>
        </p:blipFill>
        <p:spPr>
          <a:xfrm>
            <a:off x="5932440" y="970200"/>
            <a:ext cx="4118400" cy="5668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95200"/>
            <a:ext cx="4295880" cy="23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1600" strike="noStrike" u="none">
                <a:solidFill>
                  <a:srgbClr val="ffffff"/>
                </a:solidFill>
                <a:uFillTx/>
                <a:latin typeface="DejaVu Sans Light"/>
              </a:rPr>
              <a:t>BSc in Computer Science</a:t>
            </a:r>
            <a:endParaRPr b="0" lang="de-CH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570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Machine Learning and Data Mining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Artificial Intelligence 1+2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Visual Computing 1+2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de-CH" sz="2400" strike="noStrike" u="none">
                <a:solidFill>
                  <a:srgbClr val="000000"/>
                </a:solidFill>
                <a:uFillTx/>
                <a:latin typeface="Arial"/>
                <a:ea typeface="Source Han Sans CN"/>
              </a:rPr>
              <a:t>Top grade in Bachelor Thesis</a:t>
            </a: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"XR as a tool in the selection process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de-CH" sz="1800" strike="noStrike" u="none">
                <a:solidFill>
                  <a:srgbClr val="666666"/>
                </a:solidFill>
                <a:uFillTx/>
                <a:latin typeface="Arial"/>
                <a:ea typeface="Source Han Sans CN"/>
              </a:rPr>
              <a:t>of task force candidates"</a:t>
            </a:r>
            <a:endParaRPr b="0" lang="de-CH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de-CH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329880" y="1991520"/>
            <a:ext cx="685080" cy="83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1" name="" descr=""/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>
          <a:xfrm>
            <a:off x="7171920" y="1991520"/>
            <a:ext cx="694080" cy="831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ZHAW, 2019 - 2023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518890-B469-4310-99B2-EF53408C90BA}" type="slidenum">
              <a:t>9</a:t>
            </a:fld>
          </a:p>
        </p:txBody>
      </p:sp>
    </p:spTree>
  </p:cSld>
  <mc:AlternateContent>
    <mc:Choice Requires="p14">
      <p:transition p14:dur="2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</TotalTime>
  <Application>LibreOffice/24.8.6.2$Linux_X86_64 LibreOffice_project/480$Build-2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2025-04-27T20:11:20Z</dcterms:created>
  <dc:creator/>
  <dc:description/>
  <dc:language>en-US</dc:language>
  <cp:lastModifiedBy/>
  <cp:lastPrinted>2025-04-29T08:10:27Z</cp:lastPrinted>
  <dcterms:modified xsi:type="dcterms:W3CDTF">2025-04-29T08:15:22Z</dcterms:modified>
  <cp:revision>178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